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sldIdLst>
    <p:sldId id="256" r:id="rId2"/>
    <p:sldId id="308" r:id="rId3"/>
    <p:sldId id="435" r:id="rId4"/>
    <p:sldId id="407" r:id="rId5"/>
    <p:sldId id="434" r:id="rId6"/>
    <p:sldId id="408" r:id="rId7"/>
    <p:sldId id="410" r:id="rId8"/>
    <p:sldId id="437" r:id="rId9"/>
    <p:sldId id="438" r:id="rId10"/>
    <p:sldId id="439" r:id="rId11"/>
    <p:sldId id="440" r:id="rId12"/>
    <p:sldId id="409" r:id="rId13"/>
    <p:sldId id="441" r:id="rId14"/>
    <p:sldId id="442" r:id="rId15"/>
    <p:sldId id="411" r:id="rId16"/>
    <p:sldId id="426" r:id="rId17"/>
    <p:sldId id="414" r:id="rId18"/>
    <p:sldId id="415" r:id="rId19"/>
    <p:sldId id="416" r:id="rId20"/>
    <p:sldId id="417" r:id="rId21"/>
    <p:sldId id="423" r:id="rId22"/>
    <p:sldId id="424" r:id="rId23"/>
    <p:sldId id="425" r:id="rId24"/>
    <p:sldId id="378" r:id="rId25"/>
    <p:sldId id="443" r:id="rId26"/>
    <p:sldId id="444" r:id="rId27"/>
    <p:sldId id="431" r:id="rId28"/>
    <p:sldId id="430" r:id="rId29"/>
    <p:sldId id="432" r:id="rId30"/>
    <p:sldId id="429" r:id="rId31"/>
    <p:sldId id="449" r:id="rId32"/>
    <p:sldId id="448" r:id="rId33"/>
    <p:sldId id="450" r:id="rId34"/>
    <p:sldId id="385" r:id="rId35"/>
    <p:sldId id="445" r:id="rId36"/>
    <p:sldId id="446" r:id="rId37"/>
    <p:sldId id="447" r:id="rId38"/>
  </p:sldIdLst>
  <p:sldSz cx="9144000" cy="6858000" type="screen4x3"/>
  <p:notesSz cx="6858000" cy="9144000"/>
  <p:custShowLst>
    <p:custShow name="CPES Multi-Tone Show" id="0">
      <p:sldLst>
        <p:sld r:id="rId2"/>
        <p:sld r:id="rId3"/>
        <p:sld r:id="rId35"/>
        <p:sld r:id="rId25"/>
      </p:sldLst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8080"/>
    <a:srgbClr val="4F81BD"/>
    <a:srgbClr val="800080"/>
    <a:srgbClr val="800000"/>
    <a:srgbClr val="FF00FF"/>
    <a:srgbClr val="CCCCCC"/>
    <a:srgbClr val="3F84E9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7" autoAdjust="0"/>
    <p:restoredTop sz="90041" autoAdjust="0"/>
  </p:normalViewPr>
  <p:slideViewPr>
    <p:cSldViewPr>
      <p:cViewPr varScale="1">
        <p:scale>
          <a:sx n="103" d="100"/>
          <a:sy n="103" d="100"/>
        </p:scale>
        <p:origin x="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96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E05D126-69BD-4057-AB44-5B17264C4259}" type="datetimeFigureOut">
              <a:rPr lang="en-US"/>
              <a:pPr>
                <a:defRPr/>
              </a:pPr>
              <a:t>3/28/2017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389B100-71AE-4F69-8AD7-ADDEBBF5F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65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62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19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4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04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6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126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60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12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55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607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6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810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54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8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80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459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19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86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8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86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35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19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5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88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89B100-71AE-4F69-8AD7-ADDEBBF5FAF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2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04800" y="5638800"/>
            <a:ext cx="85344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14" descr="Simplis_Tech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24400"/>
            <a:ext cx="1938338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>
            <a:sp3d extrusionH="57150" contourW="12700">
              <a:bevelT w="19050" h="19050"/>
              <a:contourClr>
                <a:schemeClr val="tx2"/>
              </a:contourClr>
            </a:sp3d>
          </a:bodyPr>
          <a:lstStyle>
            <a:lvl1pPr algn="ctr">
              <a:defRPr sz="3200">
                <a:effectLst>
                  <a:outerShdw blurRad="80000" dist="63500" dir="5040000" algn="tl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14478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3F84E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6259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9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6339840"/>
            <a:ext cx="914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10CE525-7409-45D5-B259-37DC5A3513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96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25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32220"/>
            <a:ext cx="1066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F8D540-F938-4F2F-8AE0-2CBD2DB989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417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341110"/>
            <a:ext cx="1066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E569845-DB8C-4B65-AD83-13C1A70F65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2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9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7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5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4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9531" y="66675"/>
            <a:ext cx="9051132" cy="6762750"/>
          </a:xfrm>
          <a:prstGeom prst="rect">
            <a:avLst/>
          </a:prstGeom>
          <a:solidFill>
            <a:srgbClr val="262626">
              <a:alpha val="60000"/>
            </a:srgb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84D8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woPt" dir="tl"/>
            </a:scene3d>
            <a:sp3d extrusionH="57150" contourW="12700">
              <a:bevelT w="19050" h="25400"/>
              <a:contourClr>
                <a:schemeClr val="tx2"/>
              </a:contourClr>
            </a:sp3d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49129" y="6340475"/>
            <a:ext cx="542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B2D1D-0385-457F-B753-9960CD2219F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57400" y="5867400"/>
            <a:ext cx="6400800" cy="1588"/>
          </a:xfrm>
          <a:prstGeom prst="line">
            <a:avLst/>
          </a:prstGeom>
          <a:ln w="28575">
            <a:solidFill>
              <a:srgbClr val="084D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1"/>
          <p:cNvGrpSpPr/>
          <p:nvPr/>
        </p:nvGrpSpPr>
        <p:grpSpPr>
          <a:xfrm>
            <a:off x="2842984" y="5948136"/>
            <a:ext cx="5093061" cy="631627"/>
            <a:chOff x="2857500" y="1695450"/>
            <a:chExt cx="5093061" cy="631627"/>
          </a:xfrm>
          <a:solidFill>
            <a:schemeClr val="bg1"/>
          </a:solidFill>
        </p:grpSpPr>
        <p:sp>
          <p:nvSpPr>
            <p:cNvPr id="17" name="TextBox 16"/>
            <p:cNvSpPr txBox="1"/>
            <p:nvPr/>
          </p:nvSpPr>
          <p:spPr>
            <a:xfrm>
              <a:off x="2857500" y="1695450"/>
              <a:ext cx="5093061" cy="415498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i="1" spc="-100" dirty="0">
                  <a:latin typeface="Arial" pitchFamily="34" charset="0"/>
                  <a:cs typeface="Arial" pitchFamily="34" charset="0"/>
                </a:rPr>
                <a:t>Simulation Software for Power Electronics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71800" y="2019300"/>
              <a:ext cx="4876015" cy="30777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Component Design </a:t>
              </a:r>
              <a:r>
                <a:rPr lang="en-US" sz="1400" spc="40" dirty="0">
                  <a:solidFill>
                    <a:srgbClr val="3F84E9"/>
                  </a:solidFill>
                  <a:latin typeface="Arial"/>
                  <a:cs typeface="Arial"/>
                </a:rPr>
                <a:t>•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/>
                  <a:cs typeface="Arial"/>
                </a:rPr>
                <a:t> 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Circuit Design </a:t>
              </a:r>
              <a:r>
                <a:rPr lang="en-US" sz="1400" spc="40" dirty="0">
                  <a:solidFill>
                    <a:srgbClr val="3F84E9"/>
                  </a:solidFill>
                  <a:latin typeface="Arial"/>
                  <a:cs typeface="Arial"/>
                </a:rPr>
                <a:t>•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 System Design</a:t>
              </a:r>
            </a:p>
          </p:txBody>
        </p:sp>
      </p:grp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715000"/>
            <a:ext cx="1093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6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b="1" i="1" kern="1200" spc="100" dirty="0">
          <a:ln w="11430"/>
          <a:solidFill>
            <a:srgbClr val="084D8F"/>
          </a:solidFill>
          <a:effectLst>
            <a:outerShdw blurRad="80000" dist="63500" dir="5040000" algn="tl">
              <a:srgbClr val="000000">
                <a:alpha val="30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2514600"/>
          </a:xfrm>
        </p:spPr>
        <p:txBody>
          <a:bodyPr>
            <a:normAutofit/>
          </a:bodyPr>
          <a:lstStyle/>
          <a:p>
            <a:r>
              <a:rPr lang="en-US" sz="3600" dirty="0"/>
              <a:t>Performing AC Analyses on PFC Converters</a:t>
            </a:r>
          </a:p>
        </p:txBody>
      </p:sp>
      <p:sp>
        <p:nvSpPr>
          <p:cNvPr id="12291" name="Subtitle 6"/>
          <p:cNvSpPr>
            <a:spLocks noGrp="1"/>
          </p:cNvSpPr>
          <p:nvPr>
            <p:ph type="subTitle" idx="1"/>
          </p:nvPr>
        </p:nvSpPr>
        <p:spPr>
          <a:xfrm>
            <a:off x="1371600" y="2438400"/>
            <a:ext cx="6400800" cy="14478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March 28, 2017</a:t>
            </a:r>
          </a:p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Chris Bridge</a:t>
            </a:r>
          </a:p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Tom Wilson </a:t>
            </a:r>
          </a:p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SIMPLIS Technologies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807"/>
          </a:xfrm>
        </p:spPr>
        <p:txBody>
          <a:bodyPr>
            <a:normAutofit/>
          </a:bodyPr>
          <a:lstStyle/>
          <a:p>
            <a:r>
              <a:rPr lang="en-US" dirty="0"/>
              <a:t>Six Switching Cycles Around 10ms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828800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Inductor Current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2433935"/>
            <a:ext cx="222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4799" y="3688409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4538727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86400" y="5181600"/>
            <a:ext cx="228600" cy="366419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396083" y="1924046"/>
            <a:ext cx="228600" cy="1352554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55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807"/>
          </a:xfrm>
        </p:spPr>
        <p:txBody>
          <a:bodyPr>
            <a:normAutofit/>
          </a:bodyPr>
          <a:lstStyle/>
          <a:p>
            <a:r>
              <a:rPr lang="en-US" dirty="0"/>
              <a:t>Six Switching Cycles Around 10ms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4799" y="3043535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3179411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257" y="1233581"/>
            <a:ext cx="4857143" cy="45576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43" y="1233581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8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State-Plane Progression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1143000"/>
            <a:ext cx="4598095" cy="45495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1143000"/>
            <a:ext cx="4598095" cy="45495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1143000"/>
            <a:ext cx="4598095" cy="45495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1143000"/>
            <a:ext cx="4598095" cy="454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0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807"/>
          </a:xfrm>
        </p:spPr>
        <p:txBody>
          <a:bodyPr>
            <a:normAutofit/>
          </a:bodyPr>
          <a:lstStyle/>
          <a:p>
            <a:r>
              <a:rPr lang="en-US" dirty="0"/>
              <a:t>Steady-State – AC 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828800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Inductor Current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2433935"/>
            <a:ext cx="222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4799" y="3688409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4538727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368" y="1243584"/>
            <a:ext cx="4598095" cy="454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4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807"/>
          </a:xfrm>
        </p:spPr>
        <p:txBody>
          <a:bodyPr>
            <a:normAutofit/>
          </a:bodyPr>
          <a:lstStyle/>
          <a:p>
            <a:r>
              <a:rPr lang="en-US" dirty="0"/>
              <a:t>Steady-State – AC Line, DC 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4799" y="3688409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3179411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368" y="1243584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58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Summary of Methods for Finding Steady-State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438400"/>
          </a:xfrm>
        </p:spPr>
        <p:txBody>
          <a:bodyPr/>
          <a:lstStyle/>
          <a:p>
            <a:r>
              <a:rPr lang="en-US" sz="2400" dirty="0"/>
              <a:t>AC Line: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/>
              <a:t>POP Analysis – Trigger on AC Line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/>
              <a:t>Long Transient – Use Multi-Tone AC Analysis</a:t>
            </a:r>
          </a:p>
          <a:p>
            <a:r>
              <a:rPr lang="en-US" sz="2400" dirty="0"/>
              <a:t>DC Line: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/>
              <a:t>POP Analysis – Trigger on Switching Frequency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/>
              <a:t>Long Transient – Use Multi-Tone AC Analysis</a:t>
            </a:r>
          </a:p>
          <a:p>
            <a:pPr marL="857250" lvl="1" indent="-457200">
              <a:buFont typeface="+mj-lt"/>
              <a:buAutoNum type="arabicPeriod"/>
            </a:pPr>
            <a:endParaRPr lang="en-US" sz="2000" dirty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8321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The Importance of Finding Steady-State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Natural and Forced Response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State-Plane</a:t>
            </a:r>
          </a:p>
          <a:p>
            <a:r>
              <a:rPr lang="en-US" sz="2400" dirty="0"/>
              <a:t>POP/AC Analysis on PFC circuits</a:t>
            </a:r>
          </a:p>
          <a:p>
            <a:pPr lvl="1"/>
            <a:r>
              <a:rPr lang="en-US" sz="2000" dirty="0"/>
              <a:t>AC Line vs. DC Line</a:t>
            </a:r>
          </a:p>
          <a:p>
            <a:pPr lvl="1"/>
            <a:r>
              <a:rPr lang="en-US" sz="2000" dirty="0"/>
              <a:t>PFC: Continuous Conduction Mode</a:t>
            </a:r>
          </a:p>
          <a:p>
            <a:pPr lvl="1"/>
            <a:r>
              <a:rPr lang="en-US" sz="2000" dirty="0"/>
              <a:t>PFC: Critical Conduction Mode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Multi-Tone AC Analysis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Continuous Conduction Mode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Critical Conduction Mode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Current Loop and Input and Output Impedance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9661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AC Line vs. DC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/>
              <a:t>We will show that the AC analysis of a PFC Converter operating off a DC Line voltage is similar to the same converter operating from a AC Line.</a:t>
            </a:r>
          </a:p>
          <a:p>
            <a:r>
              <a:rPr lang="en-US" sz="2400" dirty="0"/>
              <a:t>DC Line Voltage is Set to the RMS Value of the AC Line</a:t>
            </a:r>
          </a:p>
          <a:p>
            <a:r>
              <a:rPr lang="en-US" sz="2400" dirty="0"/>
              <a:t>Why? Consider the state-plane:</a:t>
            </a:r>
          </a:p>
          <a:p>
            <a:endParaRPr lang="en-US" sz="1000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048000"/>
            <a:ext cx="3619162" cy="356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POP/AC Analysis on PFC circuits -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/>
              <a:t>AC Line</a:t>
            </a:r>
          </a:p>
          <a:p>
            <a:pPr lvl="1"/>
            <a:r>
              <a:rPr lang="en-US" sz="2000" dirty="0"/>
              <a:t>Line Frequency Must be a Harmonic of the (constant) Switching Frequency</a:t>
            </a:r>
          </a:p>
          <a:p>
            <a:pPr lvl="1"/>
            <a:r>
              <a:rPr lang="en-US" sz="2000" dirty="0"/>
              <a:t>Example: 50Hz line, and 100kHz Switching Frequency</a:t>
            </a:r>
          </a:p>
          <a:p>
            <a:pPr lvl="1"/>
            <a:r>
              <a:rPr lang="en-US" sz="2000" dirty="0"/>
              <a:t>For AC Line with Variable Switching Frequency, use Multi-Tone AC Analysis</a:t>
            </a:r>
          </a:p>
          <a:p>
            <a:r>
              <a:rPr lang="en-US" sz="2400" dirty="0"/>
              <a:t>DC Line</a:t>
            </a:r>
          </a:p>
          <a:p>
            <a:pPr lvl="1"/>
            <a:r>
              <a:rPr lang="en-US" sz="2000" dirty="0"/>
              <a:t>AC/DC Converter is Reduced to a DC/DC Converter</a:t>
            </a:r>
          </a:p>
          <a:p>
            <a:pPr lvl="1"/>
            <a:r>
              <a:rPr lang="en-US" sz="2000" dirty="0"/>
              <a:t>Works on Converters with Constant or Variable Switching Frequency</a:t>
            </a:r>
          </a:p>
          <a:p>
            <a:pPr lvl="1"/>
            <a:r>
              <a:rPr lang="en-US" sz="2000" dirty="0"/>
              <a:t>Extremely Fast when Compared to AC Line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24940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Continuous Conduction Mode PFC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229600" cy="3936633"/>
          </a:xfrm>
        </p:spPr>
      </p:pic>
    </p:spTree>
    <p:extLst>
      <p:ext uri="{BB962C8B-B14F-4D97-AF65-F5344CB8AC3E}">
        <p14:creationId xmlns:p14="http://schemas.microsoft.com/office/powerpoint/2010/main" val="216787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/>
              <a:t>The Importance of Finding Steady-State</a:t>
            </a:r>
          </a:p>
          <a:p>
            <a:pPr lvl="1"/>
            <a:r>
              <a:rPr lang="en-US" sz="2000" dirty="0"/>
              <a:t>Natural and Forced Response</a:t>
            </a:r>
          </a:p>
          <a:p>
            <a:pPr lvl="1"/>
            <a:r>
              <a:rPr lang="en-US" sz="2000" dirty="0"/>
              <a:t>The State-Plane</a:t>
            </a:r>
          </a:p>
          <a:p>
            <a:r>
              <a:rPr lang="en-US" sz="2400" dirty="0"/>
              <a:t>POP/AC Analysis on PFC circuits</a:t>
            </a:r>
          </a:p>
          <a:p>
            <a:pPr lvl="1"/>
            <a:r>
              <a:rPr lang="en-US" sz="2000" dirty="0"/>
              <a:t>AC Line vs. DC Line</a:t>
            </a:r>
          </a:p>
          <a:p>
            <a:pPr lvl="1"/>
            <a:r>
              <a:rPr lang="en-US" sz="2000" dirty="0"/>
              <a:t>PFC: Continuous Conduction Mode</a:t>
            </a:r>
          </a:p>
          <a:p>
            <a:pPr lvl="1"/>
            <a:r>
              <a:rPr lang="en-US" sz="2000" dirty="0"/>
              <a:t>PFC: Critical Conduction Mode</a:t>
            </a:r>
          </a:p>
          <a:p>
            <a:r>
              <a:rPr lang="en-US" sz="2400" dirty="0"/>
              <a:t>Multi-Tone AC Analysis</a:t>
            </a:r>
          </a:p>
          <a:p>
            <a:pPr lvl="1"/>
            <a:r>
              <a:rPr lang="en-US" sz="2000" dirty="0"/>
              <a:t>PFC: Continuous Conduction Mode</a:t>
            </a:r>
          </a:p>
          <a:p>
            <a:pPr lvl="1"/>
            <a:r>
              <a:rPr lang="en-US" sz="2000" dirty="0"/>
              <a:t>PFC: Critical Conduction Mode</a:t>
            </a:r>
          </a:p>
          <a:p>
            <a:r>
              <a:rPr lang="en-US" sz="2400" dirty="0"/>
              <a:t>Current Loop and Input and Output Impedance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81150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Continuous Conduction Mode PFC – POP/AC Results -- DC Line vs. AC 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600200"/>
            <a:ext cx="2438400" cy="40386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i="1" spc="100" dirty="0">
                <a:ln w="11430"/>
                <a:solidFill>
                  <a:srgbClr val="084D8F"/>
                </a:solidFill>
                <a:effectLst>
                  <a:outerShdw blurRad="80000" dist="63500" dir="5040000" algn="tl">
                    <a:srgbClr val="000000">
                      <a:alpha val="30000"/>
                    </a:srgbClr>
                  </a:outerShdw>
                </a:effectLst>
              </a:rPr>
              <a:t>Voltage Loop:</a:t>
            </a:r>
          </a:p>
          <a:p>
            <a:pPr marL="0" indent="0">
              <a:buNone/>
            </a:pPr>
            <a:endParaRPr lang="en-US" sz="1050" b="1" i="1" spc="100" dirty="0">
              <a:ln w="11430"/>
              <a:solidFill>
                <a:srgbClr val="084D8F"/>
              </a:solidFill>
              <a:effectLst>
                <a:outerShdw blurRad="80000" dist="635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en-US" dirty="0">
                <a:solidFill>
                  <a:srgbClr val="008080"/>
                </a:solidFill>
              </a:rPr>
              <a:t>DC Line</a:t>
            </a:r>
          </a:p>
          <a:p>
            <a:r>
              <a:rPr lang="en-US" dirty="0">
                <a:solidFill>
                  <a:srgbClr val="0000FF"/>
                </a:solidFill>
              </a:rPr>
              <a:t>AC Line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190" y="1300933"/>
            <a:ext cx="4857143" cy="45576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78" y="1300038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Critical Conduction Mode PFC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64128"/>
            <a:ext cx="8229600" cy="3928149"/>
          </a:xfrm>
        </p:spPr>
      </p:pic>
    </p:spTree>
    <p:extLst>
      <p:ext uri="{BB962C8B-B14F-4D97-AF65-F5344CB8AC3E}">
        <p14:creationId xmlns:p14="http://schemas.microsoft.com/office/powerpoint/2010/main" val="1817328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Critical Conduction Mode PFC – POP/AC Results – DC Line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i="1" spc="100" dirty="0">
                <a:ln w="11430"/>
                <a:solidFill>
                  <a:srgbClr val="084D8F"/>
                </a:solidFill>
                <a:effectLst>
                  <a:outerShdw blurRad="80000" dist="63500" dir="5040000" algn="tl">
                    <a:srgbClr val="000000">
                      <a:alpha val="30000"/>
                    </a:srgbClr>
                  </a:outerShdw>
                </a:effectLst>
              </a:rPr>
              <a:t>Voltage Loop:</a:t>
            </a:r>
          </a:p>
          <a:p>
            <a:pPr marL="0" indent="0">
              <a:buNone/>
            </a:pPr>
            <a:endParaRPr lang="en-US" sz="1200" dirty="0">
              <a:solidFill>
                <a:srgbClr val="008080"/>
              </a:solidFill>
            </a:endParaRPr>
          </a:p>
          <a:p>
            <a:r>
              <a:rPr lang="en-US" dirty="0">
                <a:solidFill>
                  <a:srgbClr val="008080"/>
                </a:solidFill>
              </a:rPr>
              <a:t>DC Line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5" y="1298448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3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The Importance of Finding Steady-State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Natural and Forced Response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State-Plane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POP/AC Analysis on PFC circuits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AC Line vs. DC Line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Continuous Conduction Mode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Critical Conduction Mode</a:t>
            </a:r>
          </a:p>
          <a:p>
            <a:r>
              <a:rPr lang="en-US" sz="2400" dirty="0"/>
              <a:t>Multi-Tone AC Analysis</a:t>
            </a:r>
          </a:p>
          <a:p>
            <a:pPr lvl="1"/>
            <a:r>
              <a:rPr lang="en-US" sz="2000" dirty="0"/>
              <a:t>PFC: Continuous Conduction Mode</a:t>
            </a:r>
          </a:p>
          <a:p>
            <a:pPr lvl="1"/>
            <a:r>
              <a:rPr lang="en-US" sz="2000" dirty="0"/>
              <a:t>PFC: Critical Conduction Mode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Current Loop and Input and Output Impedance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81886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43000" y="3276600"/>
            <a:ext cx="15247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Injection</a:t>
            </a:r>
          </a:p>
          <a:p>
            <a:r>
              <a:rPr lang="en-US" sz="2800" dirty="0">
                <a:solidFill>
                  <a:srgbClr val="0000FF"/>
                </a:solidFill>
              </a:rPr>
              <a:t>Source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95475"/>
            <a:ext cx="4151749" cy="3895724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45" y="2000250"/>
            <a:ext cx="70485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Multi-Tone Concept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401851" y="333745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…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99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>
                <a:latin typeface="Arial" charset="0"/>
                <a:cs typeface="Arial" charset="0"/>
              </a:rPr>
              <a:t>Inject multiple frequencies concurrently into a feedback loop during a time domain simulation</a:t>
            </a:r>
          </a:p>
          <a:p>
            <a:pPr marL="0" indent="0" eaLnBrk="1" hangingPunct="1">
              <a:buNone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9050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50 “tones” 1Hz ~ 50Hz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98" y="1900237"/>
            <a:ext cx="4151749" cy="3895724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950654" y="3019455"/>
            <a:ext cx="2445734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Post-process</a:t>
            </a:r>
          </a:p>
          <a:p>
            <a:r>
              <a:rPr lang="en-US" sz="2400" dirty="0">
                <a:solidFill>
                  <a:srgbClr val="0000FF"/>
                </a:solidFill>
              </a:rPr>
              <a:t>w/ Fourier:</a:t>
            </a:r>
          </a:p>
          <a:p>
            <a:r>
              <a:rPr lang="en-US" sz="2400" dirty="0">
                <a:solidFill>
                  <a:srgbClr val="0000FF"/>
                </a:solidFill>
              </a:rPr>
              <a:t>Loop Gain = Y/X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41443" y="2969240"/>
            <a:ext cx="120417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Phase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71286" y="4648200"/>
            <a:ext cx="94448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Gain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4418" y="1903660"/>
            <a:ext cx="3209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038" y="5433060"/>
            <a:ext cx="32092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233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2" grpId="0"/>
      <p:bldP spid="9" grpId="0" animBg="1"/>
      <p:bldP spid="28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Continuous Conduction Mode PFC – POP/AC vs. Multi-Tone AC Results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371600"/>
            <a:ext cx="2438400" cy="40386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i="1" spc="100" dirty="0">
                <a:ln w="11430"/>
                <a:solidFill>
                  <a:srgbClr val="084D8F"/>
                </a:solidFill>
                <a:effectLst>
                  <a:outerShdw blurRad="80000" dist="63500" dir="5040000" algn="tl">
                    <a:srgbClr val="000000">
                      <a:alpha val="30000"/>
                    </a:srgbClr>
                  </a:outerShdw>
                </a:effectLst>
              </a:rPr>
              <a:t>Voltage Loop:</a:t>
            </a:r>
          </a:p>
          <a:p>
            <a:endParaRPr lang="en-US" sz="1100" dirty="0">
              <a:solidFill>
                <a:srgbClr val="008080"/>
              </a:solidFill>
            </a:endParaRPr>
          </a:p>
          <a:p>
            <a:r>
              <a:rPr lang="en-US" sz="2600" dirty="0">
                <a:solidFill>
                  <a:srgbClr val="008080"/>
                </a:solidFill>
              </a:rPr>
              <a:t>DC Line – POP/AC</a:t>
            </a:r>
          </a:p>
          <a:p>
            <a:r>
              <a:rPr lang="en-US" sz="2600" dirty="0">
                <a:solidFill>
                  <a:srgbClr val="0000FF"/>
                </a:solidFill>
              </a:rPr>
              <a:t>AC Line – POP/AC</a:t>
            </a:r>
          </a:p>
          <a:p>
            <a:r>
              <a:rPr lang="en-US" sz="2600" dirty="0">
                <a:solidFill>
                  <a:srgbClr val="008000"/>
                </a:solidFill>
              </a:rPr>
              <a:t>DC Line – Multi-Tone</a:t>
            </a:r>
          </a:p>
          <a:p>
            <a:r>
              <a:rPr lang="en-US" sz="2600" dirty="0">
                <a:solidFill>
                  <a:srgbClr val="FF0000"/>
                </a:solidFill>
              </a:rPr>
              <a:t>AC Line – Multi-Tone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190" y="1300933"/>
            <a:ext cx="4857143" cy="45576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78" y="1300038"/>
            <a:ext cx="4857143" cy="45576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5" y="1298448"/>
            <a:ext cx="4857143" cy="45576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1298448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7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Critical Conduction Mode PFC – Multi-Tone AC Results – DC Line, AC 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600200"/>
            <a:ext cx="2438400" cy="40386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i="1" spc="100" dirty="0">
                <a:ln w="11430"/>
                <a:solidFill>
                  <a:srgbClr val="084D8F"/>
                </a:solidFill>
                <a:effectLst>
                  <a:outerShdw blurRad="80000" dist="63500" dir="5040000" algn="tl">
                    <a:srgbClr val="000000">
                      <a:alpha val="30000"/>
                    </a:srgbClr>
                  </a:outerShdw>
                </a:effectLst>
                <a:ea typeface="+mj-ea"/>
              </a:rPr>
              <a:t>Voltage Loop:</a:t>
            </a:r>
          </a:p>
          <a:p>
            <a:pPr marL="0" indent="0">
              <a:buNone/>
            </a:pPr>
            <a:endParaRPr lang="en-US" sz="900" b="1" i="1" spc="100" dirty="0">
              <a:ln w="11430"/>
              <a:solidFill>
                <a:srgbClr val="084D8F"/>
              </a:solidFill>
              <a:effectLst>
                <a:outerShdw blurRad="80000" dist="63500" dir="5040000" algn="tl">
                  <a:srgbClr val="000000">
                    <a:alpha val="30000"/>
                  </a:srgbClr>
                </a:outerShdw>
              </a:effectLst>
              <a:ea typeface="+mj-ea"/>
            </a:endParaRPr>
          </a:p>
          <a:p>
            <a:r>
              <a:rPr lang="en-US" dirty="0">
                <a:solidFill>
                  <a:srgbClr val="008080"/>
                </a:solidFill>
              </a:rPr>
              <a:t>DC Line – POP/AC</a:t>
            </a:r>
          </a:p>
          <a:p>
            <a:r>
              <a:rPr lang="en-US" dirty="0">
                <a:solidFill>
                  <a:srgbClr val="008000"/>
                </a:solidFill>
              </a:rPr>
              <a:t>DC Line – Multi-Tone</a:t>
            </a:r>
          </a:p>
          <a:p>
            <a:r>
              <a:rPr lang="en-US" dirty="0">
                <a:solidFill>
                  <a:srgbClr val="FF0000"/>
                </a:solidFill>
              </a:rPr>
              <a:t>AC Line – Multi-Tone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5" y="1298448"/>
            <a:ext cx="4857143" cy="45576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5" y="1298448"/>
            <a:ext cx="4857143" cy="45576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84" y="1298449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3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The Importance of Finding Steady-State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Natural and Forced Response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State-Plane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POP/AC Analysis on PFC circuits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AC Line vs. DC Line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Continuous Conduction Mode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Critical Conduction Mode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Multi-Tone AC Analysis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Continuous Conduction Mode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Critical Conduction Mode</a:t>
            </a:r>
          </a:p>
          <a:p>
            <a:r>
              <a:rPr lang="en-US" sz="2400" dirty="0"/>
              <a:t>Current Loop and Input and Output Impedance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06104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Critical Conduction Mode:</a:t>
            </a:r>
            <a:br>
              <a:rPr lang="en-US" dirty="0"/>
            </a:br>
            <a:r>
              <a:rPr lang="en-US" dirty="0">
                <a:solidFill>
                  <a:schemeClr val="tx2"/>
                </a:solidFill>
              </a:rPr>
              <a:t>PFC</a:t>
            </a:r>
            <a:r>
              <a:rPr lang="en-US" dirty="0"/>
              <a:t> Output Impedance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381000" y="1600200"/>
            <a:ext cx="2438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080"/>
                </a:solidFill>
              </a:rPr>
              <a:t>DC Line – POP/AC</a:t>
            </a:r>
          </a:p>
          <a:p>
            <a:r>
              <a:rPr lang="en-US" dirty="0">
                <a:solidFill>
                  <a:srgbClr val="0000FF"/>
                </a:solidFill>
              </a:rPr>
              <a:t>AC Line – POP/AC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1298448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81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Critical Conduction Mode:</a:t>
            </a:r>
            <a:br>
              <a:rPr lang="en-US" dirty="0"/>
            </a:br>
            <a:r>
              <a:rPr lang="en-US" dirty="0">
                <a:solidFill>
                  <a:schemeClr val="tx2"/>
                </a:solidFill>
              </a:rPr>
              <a:t>PFC</a:t>
            </a:r>
            <a:r>
              <a:rPr lang="en-US" dirty="0"/>
              <a:t> Input Impedance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57200" y="1600200"/>
            <a:ext cx="2362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080"/>
                </a:solidFill>
              </a:rPr>
              <a:t>DC Line – POP/AC</a:t>
            </a:r>
          </a:p>
          <a:p>
            <a:r>
              <a:rPr lang="en-US" dirty="0">
                <a:solidFill>
                  <a:srgbClr val="0000FF"/>
                </a:solidFill>
              </a:rPr>
              <a:t>AC Line – POP/AC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1298448"/>
            <a:ext cx="4857143" cy="45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35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48200"/>
          </a:xfrm>
        </p:spPr>
        <p:txBody>
          <a:bodyPr/>
          <a:lstStyle/>
          <a:p>
            <a:r>
              <a:rPr lang="en-US" sz="2400" dirty="0"/>
              <a:t>The Importance of Finding Steady-State</a:t>
            </a:r>
          </a:p>
          <a:p>
            <a:pPr lvl="1"/>
            <a:r>
              <a:rPr lang="en-US" sz="2000" dirty="0"/>
              <a:t>Natural and Forced Response</a:t>
            </a:r>
          </a:p>
          <a:p>
            <a:pPr lvl="1"/>
            <a:r>
              <a:rPr lang="en-US" sz="2000" dirty="0"/>
              <a:t>The State-Plane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POP/AC Analysis on PFC circuits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AC Line vs. DC Line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Continuous Conduction Mode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Critical Conduction Mode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Multi-Tone AC Analysis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Continuous Conduction Mode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PFC: Critical Conduction Mode</a:t>
            </a:r>
          </a:p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Current Loop and Input and Output Impedance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26317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Critical Conduction Mode: </a:t>
            </a:r>
            <a:br>
              <a:rPr lang="en-US" dirty="0"/>
            </a:br>
            <a:r>
              <a:rPr lang="en-US" dirty="0">
                <a:solidFill>
                  <a:schemeClr val="tx2"/>
                </a:solidFill>
              </a:rPr>
              <a:t>PFC</a:t>
            </a:r>
            <a:r>
              <a:rPr lang="en-US" dirty="0"/>
              <a:t> Current Loop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2384" y="1298448"/>
            <a:ext cx="4857143" cy="4557619"/>
          </a:xfrm>
          <a:prstGeom prst="rect">
            <a:avLst/>
          </a:prstGeom>
        </p:spPr>
      </p:pic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57200" y="1600200"/>
            <a:ext cx="2362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8080"/>
                </a:solidFill>
              </a:rPr>
              <a:t>DC Line – POP/AC</a:t>
            </a:r>
          </a:p>
          <a:p>
            <a:r>
              <a:rPr lang="en-US" dirty="0">
                <a:solidFill>
                  <a:srgbClr val="0000FF"/>
                </a:solidFill>
              </a:rPr>
              <a:t>AC Line – POP/AC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423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Time Comparison</a:t>
            </a: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57200" y="1163105"/>
            <a:ext cx="8229600" cy="460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sz="2000" dirty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1600" dirty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1600" dirty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1600" dirty="0">
              <a:latin typeface="Arial" charset="0"/>
              <a:cs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300077"/>
              </p:ext>
            </p:extLst>
          </p:nvPr>
        </p:nvGraphicFramePr>
        <p:xfrm>
          <a:off x="1066800" y="1219200"/>
          <a:ext cx="71628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Input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CPU Time</a:t>
                      </a:r>
                      <a:r>
                        <a:rPr lang="en-US" baseline="0" dirty="0"/>
                        <a:t> to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Steady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CPU Time</a:t>
                      </a:r>
                      <a:r>
                        <a:rPr lang="en-US" baseline="0" dirty="0"/>
                        <a:t> for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AC Line, Multi-Tone AC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115 VRMS AC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238 sec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304 sec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DC Line, Multi-Tone AC</a:t>
                      </a:r>
                      <a:endParaRPr lang="en-US" sz="1800" b="1" kern="1200" dirty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115 V DC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240 sec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322 sec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AC Line POP/AC</a:t>
                      </a:r>
                      <a:endParaRPr lang="en-US" sz="1800" b="1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115 VRMS AC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76 sec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88 sec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rgbClr val="008080"/>
                          </a:solidFill>
                          <a:latin typeface="+mn-lt"/>
                          <a:ea typeface="+mn-ea"/>
                          <a:cs typeface="+mn-cs"/>
                        </a:rPr>
                        <a:t>DC Line </a:t>
                      </a:r>
                      <a:r>
                        <a:rPr lang="en-US" sz="1800" b="1" kern="1200" dirty="0">
                          <a:solidFill>
                            <a:srgbClr val="008080"/>
                          </a:solidFill>
                          <a:latin typeface="+mn-lt"/>
                          <a:ea typeface="+mn-ea"/>
                          <a:cs typeface="+mn-cs"/>
                        </a:rPr>
                        <a:t>POP/AC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rgbClr val="008080"/>
                          </a:solidFill>
                          <a:latin typeface="+mn-lt"/>
                          <a:ea typeface="+mn-ea"/>
                          <a:cs typeface="+mn-cs"/>
                        </a:rPr>
                        <a:t>115 V DC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8080"/>
                          </a:solidFill>
                        </a:rPr>
                        <a:t>1 sec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8080"/>
                          </a:solidFill>
                        </a:rPr>
                        <a:t>1 sec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3429000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Gain and Phase results are almost Identical,  but…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Simulation times are very different 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If feasible, SIMPLIS POP and AC are much faster</a:t>
            </a:r>
          </a:p>
        </p:txBody>
      </p:sp>
    </p:spTree>
    <p:extLst>
      <p:ext uri="{BB962C8B-B14F-4D97-AF65-F5344CB8AC3E}">
        <p14:creationId xmlns:p14="http://schemas.microsoft.com/office/powerpoint/2010/main" val="880023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038600"/>
          </a:xfrm>
        </p:spPr>
        <p:txBody>
          <a:bodyPr/>
          <a:lstStyle/>
          <a:p>
            <a:r>
              <a:rPr lang="en-US" dirty="0"/>
              <a:t>For PFC Voltage Loop and </a:t>
            </a:r>
            <a:r>
              <a:rPr lang="en-US" dirty="0" err="1"/>
              <a:t>Z</a:t>
            </a:r>
            <a:r>
              <a:rPr lang="en-US" sz="4000" baseline="-25000" dirty="0" err="1"/>
              <a:t>out</a:t>
            </a:r>
            <a:endParaRPr lang="en-US" dirty="0"/>
          </a:p>
          <a:p>
            <a:pPr lvl="1"/>
            <a:r>
              <a:rPr lang="en-US" dirty="0"/>
              <a:t>DC Line input yields the </a:t>
            </a:r>
            <a:r>
              <a:rPr lang="en-US" dirty="0">
                <a:solidFill>
                  <a:srgbClr val="FF0000"/>
                </a:solidFill>
              </a:rPr>
              <a:t>same</a:t>
            </a:r>
            <a:r>
              <a:rPr lang="en-US" dirty="0"/>
              <a:t> simulation results as the AC Line, but at a greatly reduced simulation time</a:t>
            </a:r>
          </a:p>
          <a:p>
            <a:pPr lvl="1"/>
            <a:r>
              <a:rPr lang="en-US" dirty="0"/>
              <a:t>AC line results using POP/AC and Multi-Tone AC are nearly identical</a:t>
            </a:r>
          </a:p>
          <a:p>
            <a:r>
              <a:rPr lang="en-US" dirty="0"/>
              <a:t>PFC Current Loop response changes depending on AC Line vs. DC Line</a:t>
            </a:r>
          </a:p>
          <a:p>
            <a:pPr lvl="1"/>
            <a:r>
              <a:rPr lang="en-US" dirty="0"/>
              <a:t>This impacts Z</a:t>
            </a:r>
            <a:r>
              <a:rPr lang="en-US" sz="3600" baseline="-25000" dirty="0"/>
              <a:t>in</a:t>
            </a:r>
            <a:endParaRPr lang="en-US" baseline="-250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13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038600"/>
          </a:xfrm>
        </p:spPr>
        <p:txBody>
          <a:bodyPr/>
          <a:lstStyle/>
          <a:p>
            <a:r>
              <a:rPr lang="en-US" dirty="0"/>
              <a:t>Presentation: 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http://simplis.com/news/apec-2017</a:t>
            </a:r>
            <a:endParaRPr lang="en-US" dirty="0">
              <a:solidFill>
                <a:srgbClr val="0000FF"/>
              </a:solidFill>
            </a:endParaRPr>
          </a:p>
          <a:p>
            <a:r>
              <a:rPr lang="en-US" dirty="0"/>
              <a:t>Webinar on this Topic: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http://simplis.com/webinar/2016/11/17/ac-analysis-pfc</a:t>
            </a:r>
            <a:endParaRPr lang="en-US" dirty="0">
              <a:solidFill>
                <a:srgbClr val="0000FF"/>
              </a:solidFill>
            </a:endParaRPr>
          </a:p>
          <a:p>
            <a:r>
              <a:rPr lang="en-US" dirty="0"/>
              <a:t>Training, Webinars: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http://simplis.com/training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389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524000"/>
            <a:ext cx="4572000" cy="4290060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“Companion Circuit” Technique: Compare Load Transient on 115VAC / 115VDC Input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438197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DC Input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81200" y="4058303"/>
            <a:ext cx="1382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AC Input</a:t>
            </a:r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>
            <a:off x="3380942" y="3669030"/>
            <a:ext cx="149585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9" idx="3"/>
          </p:cNvCxnSpPr>
          <p:nvPr/>
        </p:nvCxnSpPr>
        <p:spPr>
          <a:xfrm flipV="1">
            <a:off x="3363310" y="4289135"/>
            <a:ext cx="1818290" cy="1"/>
          </a:xfrm>
          <a:prstGeom prst="straightConnector1">
            <a:avLst/>
          </a:prstGeom>
          <a:ln w="1905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59561" y="1676400"/>
            <a:ext cx="5239961" cy="18158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We now have high confidence </a:t>
            </a:r>
          </a:p>
          <a:p>
            <a:r>
              <a:rPr lang="en-US" sz="2800" dirty="0">
                <a:solidFill>
                  <a:srgbClr val="0000FF"/>
                </a:solidFill>
              </a:rPr>
              <a:t>our POP/AC results from the </a:t>
            </a:r>
          </a:p>
          <a:p>
            <a:r>
              <a:rPr lang="en-US" sz="2800" dirty="0">
                <a:solidFill>
                  <a:srgbClr val="0000FF"/>
                </a:solidFill>
              </a:rPr>
              <a:t>“Companion Circuit” are valid</a:t>
            </a:r>
          </a:p>
          <a:p>
            <a:r>
              <a:rPr lang="en-US" sz="2800" dirty="0">
                <a:solidFill>
                  <a:srgbClr val="0000FF"/>
                </a:solidFill>
              </a:rPr>
              <a:t>for the original, AC Input Circuit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495800"/>
            <a:ext cx="3260829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But, we can always</a:t>
            </a:r>
          </a:p>
          <a:p>
            <a:r>
              <a:rPr lang="en-US" sz="2800" dirty="0">
                <a:solidFill>
                  <a:srgbClr val="0000FF"/>
                </a:solidFill>
              </a:rPr>
              <a:t>run a Multi-Tone</a:t>
            </a:r>
          </a:p>
          <a:p>
            <a:r>
              <a:rPr lang="en-US" sz="2800" dirty="0">
                <a:solidFill>
                  <a:srgbClr val="0000FF"/>
                </a:solidFill>
              </a:rPr>
              <a:t>AC Analysis</a:t>
            </a:r>
          </a:p>
        </p:txBody>
      </p:sp>
    </p:spTree>
    <p:extLst>
      <p:ext uri="{BB962C8B-B14F-4D97-AF65-F5344CB8AC3E}">
        <p14:creationId xmlns:p14="http://schemas.microsoft.com/office/powerpoint/2010/main" val="15726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6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undamental Pictu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3" y="1524000"/>
            <a:ext cx="4333393" cy="4290060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cxnSp>
        <p:nvCxnSpPr>
          <p:cNvPr id="6" name="Straight Arrow Connector 5"/>
          <p:cNvCxnSpPr/>
          <p:nvPr/>
        </p:nvCxnSpPr>
        <p:spPr>
          <a:xfrm flipV="1">
            <a:off x="6441440" y="5242560"/>
            <a:ext cx="0" cy="3200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65103" y="5419606"/>
            <a:ext cx="17920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Fundamental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3429000" cy="2221230"/>
          </a:xfrm>
        </p:spPr>
        <p:txBody>
          <a:bodyPr/>
          <a:lstStyle/>
          <a:p>
            <a:pPr eaLnBrk="1" hangingPunct="1"/>
            <a:r>
              <a:rPr lang="en-US" sz="2400" dirty="0">
                <a:solidFill>
                  <a:schemeClr val="tx1"/>
                </a:solidFill>
                <a:latin typeface="Arial" charset="0"/>
                <a:cs typeface="Arial" charset="0"/>
              </a:rPr>
              <a:t>Evaluate Fourier Integral at each Injected Frequency:</a:t>
            </a:r>
          </a:p>
          <a:p>
            <a:pPr eaLnBrk="1" hangingPunct="1"/>
            <a:endParaRPr lang="en-US" sz="2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sz="2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endParaRPr lang="en-US" sz="2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Numerical Fourier Analysis:</a:t>
            </a:r>
            <a:endParaRPr dirty="0"/>
          </a:p>
        </p:txBody>
      </p:sp>
      <p:sp>
        <p:nvSpPr>
          <p:cNvPr id="7" name="Oval 6"/>
          <p:cNvSpPr/>
          <p:nvPr/>
        </p:nvSpPr>
        <p:spPr>
          <a:xfrm>
            <a:off x="6854190" y="516636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47560" y="516636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357110" y="516636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998970" y="4170680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249160" y="4330700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430770" y="4445000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572000" y="1021080"/>
            <a:ext cx="3766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Injected Fundamental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3249275"/>
            <a:ext cx="37668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Filter Gain</a:t>
            </a:r>
          </a:p>
        </p:txBody>
      </p:sp>
      <p:pic>
        <p:nvPicPr>
          <p:cNvPr id="19" name="2ndhar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2" y="1524000"/>
            <a:ext cx="4333393" cy="4290059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23" name="TextBox 22"/>
          <p:cNvSpPr txBox="1"/>
          <p:nvPr/>
        </p:nvSpPr>
        <p:spPr>
          <a:xfrm>
            <a:off x="4571999" y="1021079"/>
            <a:ext cx="3766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8000"/>
                </a:solidFill>
              </a:rPr>
              <a:t>2</a:t>
            </a:r>
            <a:r>
              <a:rPr lang="en-US" sz="2400" baseline="30000" dirty="0">
                <a:solidFill>
                  <a:srgbClr val="008000"/>
                </a:solidFill>
              </a:rPr>
              <a:t>nd</a:t>
            </a:r>
            <a:r>
              <a:rPr lang="en-US" sz="2400" dirty="0">
                <a:solidFill>
                  <a:srgbClr val="008000"/>
                </a:solidFill>
              </a:rPr>
              <a:t> Harmonic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3249275"/>
            <a:ext cx="37668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8000"/>
                </a:solidFill>
              </a:rPr>
              <a:t>Filter Gain</a:t>
            </a:r>
          </a:p>
        </p:txBody>
      </p:sp>
      <p:sp>
        <p:nvSpPr>
          <p:cNvPr id="25" name="Oval 24"/>
          <p:cNvSpPr/>
          <p:nvPr/>
        </p:nvSpPr>
        <p:spPr>
          <a:xfrm>
            <a:off x="6364007" y="516636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238238" y="4178300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147560" y="516636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339330" y="516636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433310" y="4345432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583170" y="4483100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57200" y="3733800"/>
            <a:ext cx="33528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2</a:t>
            </a:r>
            <a:r>
              <a:rPr lang="en-US" sz="2400" baseline="30000" dirty="0">
                <a:solidFill>
                  <a:srgbClr val="0000FF"/>
                </a:solidFill>
              </a:rPr>
              <a:t>nd</a:t>
            </a:r>
            <a:r>
              <a:rPr lang="en-US" sz="2400" dirty="0">
                <a:solidFill>
                  <a:srgbClr val="0000FF"/>
                </a:solidFill>
              </a:rPr>
              <a:t>, 3</a:t>
            </a:r>
            <a:r>
              <a:rPr lang="en-US" sz="2400" baseline="30000" dirty="0">
                <a:solidFill>
                  <a:srgbClr val="0000FF"/>
                </a:solidFill>
              </a:rPr>
              <a:t>rd</a:t>
            </a:r>
            <a:r>
              <a:rPr lang="en-US" sz="2400" dirty="0">
                <a:solidFill>
                  <a:srgbClr val="0000FF"/>
                </a:solidFill>
              </a:rPr>
              <a:t>, 4</a:t>
            </a:r>
            <a:r>
              <a:rPr lang="en-US" sz="2400" baseline="30000" dirty="0">
                <a:solidFill>
                  <a:srgbClr val="0000FF"/>
                </a:solidFill>
              </a:rPr>
              <a:t>th</a:t>
            </a:r>
            <a:r>
              <a:rPr lang="en-US" sz="2400" dirty="0">
                <a:solidFill>
                  <a:srgbClr val="0000FF"/>
                </a:solidFill>
              </a:rPr>
              <a:t>, ... harmonics rejected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6725" y="4520585"/>
            <a:ext cx="3352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400" dirty="0">
                <a:solidFill>
                  <a:srgbClr val="FF00FF"/>
                </a:solidFill>
              </a:rPr>
              <a:t>Inter-harmonics are not perfectly rejected!</a:t>
            </a:r>
          </a:p>
        </p:txBody>
      </p:sp>
      <p:sp>
        <p:nvSpPr>
          <p:cNvPr id="2" name="Rectangle 1"/>
          <p:cNvSpPr/>
          <p:nvPr/>
        </p:nvSpPr>
        <p:spPr>
          <a:xfrm>
            <a:off x="466725" y="3710941"/>
            <a:ext cx="3352800" cy="20099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D:\customer.simplistechnologies.com\examples\internal\multi-tone\source_testing\filter_response_1.sxscr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7200" y="3741003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1</a:t>
            </a:r>
            <a:r>
              <a:rPr lang="en-US" sz="2400" baseline="30000" dirty="0">
                <a:solidFill>
                  <a:srgbClr val="0000FF"/>
                </a:solidFill>
              </a:rPr>
              <a:t>st</a:t>
            </a:r>
            <a:r>
              <a:rPr lang="en-US" sz="2400" dirty="0">
                <a:solidFill>
                  <a:srgbClr val="0000FF"/>
                </a:solidFill>
              </a:rPr>
              <a:t>, 3</a:t>
            </a:r>
            <a:r>
              <a:rPr lang="en-US" sz="2400" baseline="30000" dirty="0">
                <a:solidFill>
                  <a:srgbClr val="0000FF"/>
                </a:solidFill>
              </a:rPr>
              <a:t>rd</a:t>
            </a:r>
            <a:r>
              <a:rPr lang="en-US" sz="2400" dirty="0">
                <a:solidFill>
                  <a:srgbClr val="0000FF"/>
                </a:solidFill>
              </a:rPr>
              <a:t>, 4</a:t>
            </a:r>
            <a:r>
              <a:rPr lang="en-US" sz="2400" baseline="30000" dirty="0">
                <a:solidFill>
                  <a:srgbClr val="0000FF"/>
                </a:solidFill>
              </a:rPr>
              <a:t>th</a:t>
            </a:r>
            <a:r>
              <a:rPr lang="en-US" sz="2400" dirty="0">
                <a:solidFill>
                  <a:srgbClr val="0000FF"/>
                </a:solidFill>
              </a:rPr>
              <a:t> … harmonics rejected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7360" y="4514671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400" dirty="0">
                <a:solidFill>
                  <a:srgbClr val="FF00FF"/>
                </a:solidFill>
              </a:rPr>
              <a:t>Inter-harmonics are not perfectly rejected!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6933583" y="5230614"/>
            <a:ext cx="0" cy="320040"/>
          </a:xfrm>
          <a:prstGeom prst="straightConnector1">
            <a:avLst/>
          </a:prstGeom>
          <a:ln w="1905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057246" y="5407660"/>
            <a:ext cx="17920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8000"/>
                </a:solidFill>
              </a:rPr>
              <a:t>2</a:t>
            </a:r>
            <a:r>
              <a:rPr lang="en-US" baseline="30000" dirty="0">
                <a:solidFill>
                  <a:srgbClr val="008000"/>
                </a:solidFill>
              </a:rPr>
              <a:t>nd</a:t>
            </a:r>
            <a:r>
              <a:rPr lang="en-US" dirty="0">
                <a:solidFill>
                  <a:srgbClr val="008000"/>
                </a:solidFill>
              </a:rPr>
              <a:t> harmonic</a:t>
            </a:r>
          </a:p>
        </p:txBody>
      </p:sp>
      <p:pic>
        <p:nvPicPr>
          <p:cNvPr id="49" name="3rd har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2" y="1524001"/>
            <a:ext cx="4333392" cy="4290059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50" name="TextBox 49"/>
          <p:cNvSpPr txBox="1"/>
          <p:nvPr/>
        </p:nvSpPr>
        <p:spPr>
          <a:xfrm>
            <a:off x="4571999" y="1021080"/>
            <a:ext cx="3766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3</a:t>
            </a:r>
            <a:r>
              <a:rPr lang="en-US" sz="2400" baseline="30000" dirty="0">
                <a:solidFill>
                  <a:srgbClr val="0000FF"/>
                </a:solidFill>
              </a:rPr>
              <a:t>rd</a:t>
            </a:r>
            <a:r>
              <a:rPr lang="en-US" sz="2400" dirty="0">
                <a:solidFill>
                  <a:srgbClr val="0000FF"/>
                </a:solidFill>
              </a:rPr>
              <a:t> Harmonic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72000" y="3249276"/>
            <a:ext cx="37668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Filter Gain</a:t>
            </a:r>
          </a:p>
        </p:txBody>
      </p:sp>
      <p:sp>
        <p:nvSpPr>
          <p:cNvPr id="53" name="Oval 52"/>
          <p:cNvSpPr/>
          <p:nvPr/>
        </p:nvSpPr>
        <p:spPr>
          <a:xfrm>
            <a:off x="7429500" y="4178301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565390" y="4345433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688580" y="4467861"/>
            <a:ext cx="152400" cy="15240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66725" y="3710942"/>
            <a:ext cx="3352800" cy="20099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D:\customer.simplistechnologies.com\examples\internal\multi-tone\source_testing\filter_response_1.sxscr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7200" y="3741004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1</a:t>
            </a:r>
            <a:r>
              <a:rPr lang="en-US" sz="2400" baseline="30000" dirty="0">
                <a:solidFill>
                  <a:srgbClr val="0000FF"/>
                </a:solidFill>
              </a:rPr>
              <a:t>st</a:t>
            </a:r>
            <a:r>
              <a:rPr lang="en-US" sz="2400" dirty="0">
                <a:solidFill>
                  <a:srgbClr val="0000FF"/>
                </a:solidFill>
              </a:rPr>
              <a:t>, 2</a:t>
            </a:r>
            <a:r>
              <a:rPr lang="en-US" sz="2400" baseline="30000" dirty="0">
                <a:solidFill>
                  <a:srgbClr val="0000FF"/>
                </a:solidFill>
              </a:rPr>
              <a:t>nd</a:t>
            </a:r>
            <a:r>
              <a:rPr lang="en-US" sz="2400" dirty="0">
                <a:solidFill>
                  <a:srgbClr val="0000FF"/>
                </a:solidFill>
              </a:rPr>
              <a:t>, 4</a:t>
            </a:r>
            <a:r>
              <a:rPr lang="en-US" sz="2400" baseline="30000" dirty="0">
                <a:solidFill>
                  <a:srgbClr val="0000FF"/>
                </a:solidFill>
              </a:rPr>
              <a:t>th</a:t>
            </a:r>
            <a:r>
              <a:rPr lang="en-US" sz="2400" dirty="0">
                <a:solidFill>
                  <a:srgbClr val="0000FF"/>
                </a:solidFill>
              </a:rPr>
              <a:t> … harmonics rejected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67360" y="4514672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400" dirty="0">
                <a:solidFill>
                  <a:srgbClr val="FF00FF"/>
                </a:solidFill>
              </a:rPr>
              <a:t>Inter-harmonics are not perfectly rejected!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7222490" y="5230615"/>
            <a:ext cx="0" cy="32004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346153" y="5407661"/>
            <a:ext cx="17920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3</a:t>
            </a:r>
            <a:r>
              <a:rPr lang="en-US" baseline="30000" dirty="0">
                <a:solidFill>
                  <a:srgbClr val="0000FF"/>
                </a:solidFill>
              </a:rPr>
              <a:t>rd</a:t>
            </a:r>
            <a:r>
              <a:rPr lang="en-US" dirty="0">
                <a:solidFill>
                  <a:srgbClr val="0000FF"/>
                </a:solidFill>
              </a:rPr>
              <a:t> harmonic</a:t>
            </a:r>
          </a:p>
        </p:txBody>
      </p:sp>
      <p:sp>
        <p:nvSpPr>
          <p:cNvPr id="43" name="Oval 42"/>
          <p:cNvSpPr/>
          <p:nvPr/>
        </p:nvSpPr>
        <p:spPr>
          <a:xfrm>
            <a:off x="6366510" y="5166361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6858000" y="5166361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7345680" y="5166361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83729"/>
            <a:ext cx="28670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39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9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2" grpId="0" animBg="1"/>
      <p:bldP spid="37" grpId="0"/>
      <p:bldP spid="38" grpId="0"/>
      <p:bldP spid="40" grpId="0" animBg="1"/>
      <p:bldP spid="50" grpId="0" animBg="1"/>
      <p:bldP spid="51" grpId="0" animBg="1"/>
      <p:bldP spid="53" grpId="0" animBg="1"/>
      <p:bldP spid="56" grpId="0" animBg="1"/>
      <p:bldP spid="57" grpId="0" animBg="1"/>
      <p:bldP spid="58" grpId="0" animBg="1"/>
      <p:bldP spid="59" grpId="0"/>
      <p:bldP spid="60" grpId="0"/>
      <p:bldP spid="62" grpId="0" animBg="1"/>
      <p:bldP spid="43" grpId="0" animBg="1"/>
      <p:bldP spid="44" grpId="0" animBg="1"/>
      <p:bldP spid="4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undamental Pictu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3" y="1524000"/>
            <a:ext cx="4333393" cy="4290060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457199" y="1447800"/>
            <a:ext cx="3548303" cy="2221230"/>
          </a:xfrm>
        </p:spPr>
        <p:txBody>
          <a:bodyPr/>
          <a:lstStyle/>
          <a:p>
            <a:pPr eaLnBrk="1" hangingPunct="1"/>
            <a:r>
              <a:rPr lang="en-US" sz="2400" dirty="0">
                <a:solidFill>
                  <a:schemeClr val="tx1"/>
                </a:solidFill>
                <a:latin typeface="Arial" charset="0"/>
                <a:cs typeface="Arial" charset="0"/>
              </a:rPr>
              <a:t>Filter selectivity increases with harmonic number</a:t>
            </a:r>
          </a:p>
          <a:p>
            <a:pPr eaLnBrk="1" hangingPunct="1"/>
            <a:endParaRPr lang="en-US" sz="2400" dirty="0">
              <a:solidFill>
                <a:srgbClr val="008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sz="2400" dirty="0">
                <a:solidFill>
                  <a:srgbClr val="008000"/>
                </a:solidFill>
                <a:latin typeface="Arial" charset="0"/>
                <a:cs typeface="Arial" charset="0"/>
              </a:rPr>
              <a:t>Increasing the # of fundamental cycles greatly increases filter selectivity</a:t>
            </a:r>
          </a:p>
          <a:p>
            <a:pPr marL="0" indent="0" eaLnBrk="1" hangingPunct="1">
              <a:buNone/>
            </a:pPr>
            <a:endParaRPr lang="en-US" sz="2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Numerical Fourier Analysis: Observations</a:t>
            </a:r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1021080"/>
            <a:ext cx="3766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Injected Fundamental</a:t>
            </a:r>
          </a:p>
        </p:txBody>
      </p:sp>
      <p:pic>
        <p:nvPicPr>
          <p:cNvPr id="46" name="fundamental Pictur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2" y="1524001"/>
            <a:ext cx="4333393" cy="4290059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47" name="TextBox 46"/>
          <p:cNvSpPr txBox="1"/>
          <p:nvPr/>
        </p:nvSpPr>
        <p:spPr>
          <a:xfrm>
            <a:off x="4343400" y="1021080"/>
            <a:ext cx="39954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8000"/>
                </a:solidFill>
              </a:rPr>
              <a:t>↑ Fundamental to 3 Cycles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890260" y="3276600"/>
            <a:ext cx="2179320" cy="0"/>
          </a:xfrm>
          <a:prstGeom prst="straightConnector1">
            <a:avLst/>
          </a:prstGeom>
          <a:ln w="1905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890260" y="2362200"/>
            <a:ext cx="0" cy="914400"/>
          </a:xfrm>
          <a:prstGeom prst="line">
            <a:avLst/>
          </a:prstGeom>
          <a:ln w="19050"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7993380" y="305562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2176702" y="5385639"/>
            <a:ext cx="39954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8000"/>
                </a:solidFill>
              </a:rPr>
              <a:t>Filter rejects sub harmonics</a:t>
            </a:r>
          </a:p>
        </p:txBody>
      </p:sp>
      <p:sp>
        <p:nvSpPr>
          <p:cNvPr id="55" name="Oval 54"/>
          <p:cNvSpPr/>
          <p:nvPr/>
        </p:nvSpPr>
        <p:spPr>
          <a:xfrm>
            <a:off x="5572648" y="515980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075904" y="515980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4572000" y="5385639"/>
            <a:ext cx="3886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8000"/>
                </a:solidFill>
              </a:rPr>
              <a:t>and higher inter-harmonics</a:t>
            </a:r>
          </a:p>
        </p:txBody>
      </p:sp>
      <p:sp>
        <p:nvSpPr>
          <p:cNvPr id="65" name="Oval 64"/>
          <p:cNvSpPr/>
          <p:nvPr/>
        </p:nvSpPr>
        <p:spPr>
          <a:xfrm>
            <a:off x="6571152" y="515980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726936" y="515980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1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7" grpId="0" animBg="1"/>
      <p:bldP spid="48" grpId="0" animBg="1"/>
      <p:bldP spid="54" grpId="0" animBg="1"/>
      <p:bldP spid="55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undamental Pictu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3" y="1524000"/>
            <a:ext cx="4333393" cy="4290060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457199" y="1447800"/>
            <a:ext cx="3548303" cy="2221230"/>
          </a:xfrm>
        </p:spPr>
        <p:txBody>
          <a:bodyPr/>
          <a:lstStyle/>
          <a:p>
            <a:pPr eaLnBrk="1" hangingPunct="1"/>
            <a:r>
              <a:rPr lang="en-US" sz="2400" dirty="0">
                <a:solidFill>
                  <a:schemeClr val="tx1"/>
                </a:solidFill>
                <a:latin typeface="Arial" charset="0"/>
                <a:cs typeface="Arial" charset="0"/>
              </a:rPr>
              <a:t>Low Frequencies will pass through into all data, but will be more prevalent in lower harmonics…</a:t>
            </a:r>
          </a:p>
          <a:p>
            <a:pPr eaLnBrk="1" hangingPunct="1"/>
            <a:r>
              <a:rPr lang="en-US" sz="2400" dirty="0">
                <a:solidFill>
                  <a:srgbClr val="FF0000"/>
                </a:solidFill>
                <a:latin typeface="Arial" charset="0"/>
                <a:cs typeface="Arial" charset="0"/>
              </a:rPr>
              <a:t>Therefore the circuit must be very well settled or the AC data will be corrupted!</a:t>
            </a:r>
          </a:p>
          <a:p>
            <a:pPr marL="0" indent="0" eaLnBrk="1" hangingPunct="1">
              <a:buNone/>
            </a:pPr>
            <a:endParaRPr lang="en-US" sz="2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Numerical Fourier Analysis: Observations</a:t>
            </a:r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1021080"/>
            <a:ext cx="3766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800000"/>
                </a:solidFill>
              </a:rPr>
              <a:t>9</a:t>
            </a:r>
            <a:r>
              <a:rPr lang="en-US" sz="2400" baseline="30000" dirty="0">
                <a:solidFill>
                  <a:srgbClr val="800000"/>
                </a:solidFill>
              </a:rPr>
              <a:t>th</a:t>
            </a:r>
            <a:r>
              <a:rPr lang="en-US" sz="2400" dirty="0">
                <a:solidFill>
                  <a:srgbClr val="800000"/>
                </a:solidFill>
              </a:rPr>
              <a:t> Harmonic</a:t>
            </a:r>
          </a:p>
        </p:txBody>
      </p:sp>
      <p:sp>
        <p:nvSpPr>
          <p:cNvPr id="9" name="Oval 8"/>
          <p:cNvSpPr/>
          <p:nvPr/>
        </p:nvSpPr>
        <p:spPr>
          <a:xfrm>
            <a:off x="4724400" y="4395951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33800" y="4800600"/>
            <a:ext cx="457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1/10</a:t>
            </a:r>
            <a:r>
              <a:rPr lang="en-US" sz="2000" baseline="30000" dirty="0">
                <a:solidFill>
                  <a:srgbClr val="0000FF"/>
                </a:solidFill>
              </a:rPr>
              <a:t>th</a:t>
            </a:r>
            <a:r>
              <a:rPr lang="en-US" sz="2000" dirty="0">
                <a:solidFill>
                  <a:srgbClr val="0000FF"/>
                </a:solidFill>
              </a:rPr>
              <a:t> Harmonic: only 20dB rejection</a:t>
            </a:r>
          </a:p>
        </p:txBody>
      </p:sp>
      <p:pic>
        <p:nvPicPr>
          <p:cNvPr id="11" name="fundamental Pictur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503" y="1524000"/>
            <a:ext cx="4333393" cy="4290059"/>
          </a:xfrm>
          <a:prstGeom prst="rect">
            <a:avLst/>
          </a:prstGeom>
          <a:ln w="12700">
            <a:solidFill>
              <a:srgbClr val="CCCCCC"/>
            </a:solidFill>
          </a:ln>
        </p:spPr>
      </p:pic>
      <p:sp>
        <p:nvSpPr>
          <p:cNvPr id="12" name="Oval 11"/>
          <p:cNvSpPr/>
          <p:nvPr/>
        </p:nvSpPr>
        <p:spPr>
          <a:xfrm>
            <a:off x="4724400" y="5124510"/>
            <a:ext cx="152400" cy="152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14401" y="5337154"/>
            <a:ext cx="684783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Increase in rejection to 38dB when n → 9</a:t>
            </a:r>
          </a:p>
        </p:txBody>
      </p:sp>
    </p:spTree>
    <p:extLst>
      <p:ext uri="{BB962C8B-B14F-4D97-AF65-F5344CB8AC3E}">
        <p14:creationId xmlns:p14="http://schemas.microsoft.com/office/powerpoint/2010/main" val="240056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The Importance of Finding Steady-State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48200"/>
          </a:xfrm>
        </p:spPr>
        <p:txBody>
          <a:bodyPr/>
          <a:lstStyle/>
          <a:p>
            <a:r>
              <a:rPr lang="en-US" sz="2400" dirty="0"/>
              <a:t>A system must be operating in steady state in order to perform a valid AC analysis</a:t>
            </a:r>
          </a:p>
          <a:p>
            <a:r>
              <a:rPr lang="en-US" sz="2400" dirty="0"/>
              <a:t>Example: Series RLC with Natural and Forced Response</a:t>
            </a:r>
          </a:p>
          <a:p>
            <a:endParaRPr lang="en-US" sz="1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51760"/>
            <a:ext cx="4990476" cy="24095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51760"/>
            <a:ext cx="5142857" cy="24190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27572"/>
            <a:ext cx="2825714" cy="312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28744"/>
            <a:ext cx="2825714" cy="312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20078" y="3429000"/>
            <a:ext cx="1608133" cy="646331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AC Response</a:t>
            </a:r>
          </a:p>
          <a:p>
            <a:r>
              <a:rPr lang="en-US" dirty="0">
                <a:solidFill>
                  <a:srgbClr val="0000FF"/>
                </a:solidFill>
              </a:rPr>
              <a:t>OUT/IN</a:t>
            </a:r>
          </a:p>
        </p:txBody>
      </p:sp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3475657" y="2895600"/>
            <a:ext cx="334343" cy="856565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H="1" flipV="1">
            <a:off x="1219200" y="2895601"/>
            <a:ext cx="152400" cy="856564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6" idx="3"/>
          </p:cNvCxnSpPr>
          <p:nvPr/>
        </p:nvCxnSpPr>
        <p:spPr>
          <a:xfrm flipV="1">
            <a:off x="3228211" y="3752165"/>
            <a:ext cx="247446" cy="1"/>
          </a:xfrm>
          <a:prstGeom prst="line">
            <a:avLst/>
          </a:prstGeom>
          <a:ln w="19050">
            <a:solidFill>
              <a:srgbClr val="0000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6" idx="1"/>
          </p:cNvCxnSpPr>
          <p:nvPr/>
        </p:nvCxnSpPr>
        <p:spPr>
          <a:xfrm>
            <a:off x="1371600" y="3752165"/>
            <a:ext cx="248478" cy="1"/>
          </a:xfrm>
          <a:prstGeom prst="line">
            <a:avLst/>
          </a:prstGeom>
          <a:ln w="19050">
            <a:solidFill>
              <a:srgbClr val="0000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810000" y="251460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OUT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32302" y="25146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IN</a:t>
            </a:r>
          </a:p>
        </p:txBody>
      </p:sp>
    </p:spTree>
    <p:extLst>
      <p:ext uri="{BB962C8B-B14F-4D97-AF65-F5344CB8AC3E}">
        <p14:creationId xmlns:p14="http://schemas.microsoft.com/office/powerpoint/2010/main" val="38254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Multi-Tone AC Results Using different “Time Slices”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59026"/>
            <a:ext cx="3242981" cy="35103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225" y="1912876"/>
            <a:ext cx="3969809" cy="3573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590" y="1912876"/>
            <a:ext cx="3969809" cy="3573524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>
          <a:xfrm rot="5400000">
            <a:off x="1341494" y="1044570"/>
            <a:ext cx="212612" cy="1524000"/>
          </a:xfrm>
          <a:prstGeom prst="leftBrace">
            <a:avLst/>
          </a:prstGeom>
          <a:ln w="19050">
            <a:solidFill>
              <a:srgbClr val="0000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e 15"/>
          <p:cNvSpPr/>
          <p:nvPr/>
        </p:nvSpPr>
        <p:spPr>
          <a:xfrm rot="16200000">
            <a:off x="2921127" y="3254426"/>
            <a:ext cx="152400" cy="1524000"/>
          </a:xfrm>
          <a:prstGeom prst="leftBrace">
            <a:avLst/>
          </a:prstGeom>
          <a:ln w="19050">
            <a:solidFill>
              <a:srgbClr val="00808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63217" y="1290502"/>
            <a:ext cx="1764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0 to 2 seconds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54890" y="4092626"/>
            <a:ext cx="1764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8080"/>
                </a:solidFill>
              </a:rPr>
              <a:t>2 to 4 seconds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4" y="1910258"/>
            <a:ext cx="3969809" cy="357352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466259" y="4431268"/>
            <a:ext cx="1764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800080"/>
                </a:solidFill>
              </a:rPr>
              <a:t>POP/AC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8200" y="2187626"/>
            <a:ext cx="2590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Not in Steady-State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0043" y="3405818"/>
            <a:ext cx="1764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8080"/>
                </a:solidFill>
              </a:rPr>
              <a:t>Steady-State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9600" y="3405818"/>
            <a:ext cx="17642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15dB?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466259" y="3590484"/>
            <a:ext cx="410541" cy="425942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5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/>
      <p:bldP spid="18" grpId="0"/>
      <p:bldP spid="21" grpId="0"/>
      <p:bldP spid="22" grpId="0"/>
      <p:bldP spid="2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Viewing PFC Performance in the State Plane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19200"/>
            <a:ext cx="8269357" cy="4648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Recognize that the Dominant Energy Storage Elements are the Power Inductor and Output Capacitor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Define an X-Y Plot with the Inductor Current Plotted on y- Axis and the Output Capacitor Voltage on x-Axis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Time is now an Implicit Variable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Lowest Periodic System Behavior =&gt; ½ the Line Period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2910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Dominant Energy Storage Elements of PFC in State-Plane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828800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Inductor Current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2433935"/>
            <a:ext cx="222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4799" y="3688409"/>
            <a:ext cx="2023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  <a:p>
            <a:r>
              <a:rPr lang="en-US" sz="2400" dirty="0">
                <a:solidFill>
                  <a:srgbClr val="0000FF"/>
                </a:solidFill>
              </a:rPr>
              <a:t>1</a:t>
            </a:r>
            <a:r>
              <a:rPr lang="en-US" sz="2400" baseline="30000" dirty="0">
                <a:solidFill>
                  <a:srgbClr val="0000FF"/>
                </a:solidFill>
              </a:rPr>
              <a:t>st</a:t>
            </a:r>
            <a:r>
              <a:rPr lang="en-US" sz="2400" dirty="0">
                <a:solidFill>
                  <a:srgbClr val="0000FF"/>
                </a:solidFill>
              </a:rPr>
              <a:t> Half-Cycle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4800" y="4426803"/>
            <a:ext cx="20906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80"/>
                </a:solidFill>
              </a:rPr>
              <a:t>2</a:t>
            </a:r>
            <a:r>
              <a:rPr lang="en-US" sz="2400" baseline="30000" dirty="0">
                <a:solidFill>
                  <a:srgbClr val="008080"/>
                </a:solidFill>
              </a:rPr>
              <a:t>nd</a:t>
            </a:r>
            <a:r>
              <a:rPr lang="en-US" sz="2400" dirty="0">
                <a:solidFill>
                  <a:srgbClr val="008080"/>
                </a:solidFill>
              </a:rPr>
              <a:t> Half-Cycle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4538727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</p:spTree>
    <p:extLst>
      <p:ext uri="{BB962C8B-B14F-4D97-AF65-F5344CB8AC3E}">
        <p14:creationId xmlns:p14="http://schemas.microsoft.com/office/powerpoint/2010/main" val="379366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9" grpId="0"/>
      <p:bldP spid="21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807"/>
          </a:xfrm>
        </p:spPr>
        <p:txBody>
          <a:bodyPr/>
          <a:lstStyle/>
          <a:p>
            <a:r>
              <a:rPr lang="en-US" dirty="0"/>
              <a:t>Is This PFC Converter in Steady-State?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0762"/>
            <a:ext cx="4743809" cy="46952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828800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Inductor Current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2433935"/>
            <a:ext cx="222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4799" y="3688409"/>
            <a:ext cx="2023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  <a:p>
            <a:r>
              <a:rPr lang="en-US" sz="2400" dirty="0">
                <a:solidFill>
                  <a:srgbClr val="0000FF"/>
                </a:solidFill>
              </a:rPr>
              <a:t>1</a:t>
            </a:r>
            <a:r>
              <a:rPr lang="en-US" sz="2400" baseline="30000" dirty="0">
                <a:solidFill>
                  <a:srgbClr val="0000FF"/>
                </a:solidFill>
              </a:rPr>
              <a:t>st</a:t>
            </a:r>
            <a:r>
              <a:rPr lang="en-US" sz="2400" dirty="0">
                <a:solidFill>
                  <a:srgbClr val="0000FF"/>
                </a:solidFill>
              </a:rPr>
              <a:t> Half-Cycle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4800" y="4426803"/>
            <a:ext cx="20906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80"/>
                </a:solidFill>
              </a:rPr>
              <a:t>2</a:t>
            </a:r>
            <a:r>
              <a:rPr lang="en-US" sz="2400" baseline="30000" dirty="0">
                <a:solidFill>
                  <a:srgbClr val="008080"/>
                </a:solidFill>
              </a:rPr>
              <a:t>nd</a:t>
            </a:r>
            <a:r>
              <a:rPr lang="en-US" sz="2400" dirty="0">
                <a:solidFill>
                  <a:srgbClr val="008080"/>
                </a:solidFill>
              </a:rPr>
              <a:t> Half-Cycle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4538727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</p:spTree>
    <p:extLst>
      <p:ext uri="{BB962C8B-B14F-4D97-AF65-F5344CB8AC3E}">
        <p14:creationId xmlns:p14="http://schemas.microsoft.com/office/powerpoint/2010/main" val="2531716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5807"/>
          </a:xfrm>
        </p:spPr>
        <p:txBody>
          <a:bodyPr>
            <a:normAutofit fontScale="90000"/>
          </a:bodyPr>
          <a:lstStyle/>
          <a:p>
            <a:r>
              <a:rPr lang="en-US" dirty="0"/>
              <a:t>What Steady-State Looks Like on State-Plane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1585619"/>
            <a:ext cx="3048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28801" y="5792200"/>
            <a:ext cx="6705600" cy="71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828800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Inductor Current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2433935"/>
            <a:ext cx="2221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4799" y="3688409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State-Plane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2400" y="5786735"/>
            <a:ext cx="18792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</a:rPr>
              <a:t>Output Voltage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47501" y="4538727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Inductor Current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05" y="1241676"/>
            <a:ext cx="4598095" cy="454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1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rgbClr val="0000FF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1364</Words>
  <Application>Microsoft Office PowerPoint</Application>
  <PresentationFormat>On-screen Show (4:3)</PresentationFormat>
  <Paragraphs>305</Paragraphs>
  <Slides>37</Slides>
  <Notes>25</Notes>
  <HiddenSlides>5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  <vt:variant>
        <vt:lpstr>Custom Shows</vt:lpstr>
      </vt:variant>
      <vt:variant>
        <vt:i4>1</vt:i4>
      </vt:variant>
    </vt:vector>
  </HeadingPairs>
  <TitlesOfParts>
    <vt:vector size="41" baseType="lpstr">
      <vt:lpstr>Arial</vt:lpstr>
      <vt:lpstr>Calibri</vt:lpstr>
      <vt:lpstr>Office Theme</vt:lpstr>
      <vt:lpstr>Performing AC Analyses on PFC Converters</vt:lpstr>
      <vt:lpstr>Agenda</vt:lpstr>
      <vt:lpstr>Agenda</vt:lpstr>
      <vt:lpstr>The Importance of Finding Steady-State</vt:lpstr>
      <vt:lpstr>Multi-Tone AC Results Using different “Time Slices”</vt:lpstr>
      <vt:lpstr>Viewing PFC Performance in the State Plane</vt:lpstr>
      <vt:lpstr>Dominant Energy Storage Elements of PFC in State-Plane</vt:lpstr>
      <vt:lpstr>Is This PFC Converter in Steady-State?</vt:lpstr>
      <vt:lpstr>What Steady-State Looks Like on State-Plane</vt:lpstr>
      <vt:lpstr>Six Switching Cycles Around 10ms</vt:lpstr>
      <vt:lpstr>Six Switching Cycles Around 10ms</vt:lpstr>
      <vt:lpstr>State-Plane Progression</vt:lpstr>
      <vt:lpstr>Steady-State – AC Line</vt:lpstr>
      <vt:lpstr>Steady-State – AC Line, DC Line</vt:lpstr>
      <vt:lpstr>Summary of Methods for Finding Steady-State</vt:lpstr>
      <vt:lpstr>Agenda</vt:lpstr>
      <vt:lpstr>AC Line vs. DC Line</vt:lpstr>
      <vt:lpstr>POP/AC Analysis on PFC circuits - Rules</vt:lpstr>
      <vt:lpstr>Continuous Conduction Mode PFC</vt:lpstr>
      <vt:lpstr>Continuous Conduction Mode PFC – POP/AC Results -- DC Line vs. AC Line</vt:lpstr>
      <vt:lpstr>Critical Conduction Mode PFC</vt:lpstr>
      <vt:lpstr>Critical Conduction Mode PFC – POP/AC Results – DC Line </vt:lpstr>
      <vt:lpstr>Agenda</vt:lpstr>
      <vt:lpstr>Multi-Tone Concept</vt:lpstr>
      <vt:lpstr>Continuous Conduction Mode PFC – POP/AC vs. Multi-Tone AC Results</vt:lpstr>
      <vt:lpstr>Critical Conduction Mode PFC – Multi-Tone AC Results – DC Line, AC Line</vt:lpstr>
      <vt:lpstr>Agenda</vt:lpstr>
      <vt:lpstr>Critical Conduction Mode: PFC Output Impedance</vt:lpstr>
      <vt:lpstr>Critical Conduction Mode: PFC Input Impedance</vt:lpstr>
      <vt:lpstr>Critical Conduction Mode:  PFC Current Loop</vt:lpstr>
      <vt:lpstr>Simulation Time Comparison</vt:lpstr>
      <vt:lpstr>Summary</vt:lpstr>
      <vt:lpstr>Resources</vt:lpstr>
      <vt:lpstr>“Companion Circuit” Technique: Compare Load Transient on 115VAC / 115VDC Input</vt:lpstr>
      <vt:lpstr>Numerical Fourier Analysis:</vt:lpstr>
      <vt:lpstr>Numerical Fourier Analysis: Observations</vt:lpstr>
      <vt:lpstr>Numerical Fourier Analysis: Observations</vt:lpstr>
      <vt:lpstr>CPES Multi-Tone Show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SIMetrix/SIMPLIS DVM</dc:title>
  <dc:creator/>
  <dc:description>support@simplistechnologies.com</dc:description>
  <cp:lastModifiedBy/>
  <cp:revision>1</cp:revision>
  <dcterms:created xsi:type="dcterms:W3CDTF">2012-04-11T21:49:32Z</dcterms:created>
  <dcterms:modified xsi:type="dcterms:W3CDTF">2017-03-28T14:48:40Z</dcterms:modified>
</cp:coreProperties>
</file>